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9" r:id="rId3"/>
    <p:sldId id="257" r:id="rId4"/>
    <p:sldId id="258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75" r:id="rId13"/>
    <p:sldId id="269" r:id="rId14"/>
    <p:sldId id="270" r:id="rId15"/>
    <p:sldId id="271" r:id="rId16"/>
    <p:sldId id="272" r:id="rId17"/>
    <p:sldId id="273" r:id="rId18"/>
    <p:sldId id="274" r:id="rId19"/>
    <p:sldId id="276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5A806C-8F62-4621-A0E4-F60348AC8B50}" type="datetimeFigureOut">
              <a:rPr lang="zh-CN" altLang="en-US" smtClean="0"/>
              <a:t>2015/7/6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897E370-F7D4-4799-A15B-AE9D68EA52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D:\&#19968;&#24180;&#32423;&#25968;&#23398;\&#25968;&#23398;1\&#20320;&#30495;&#26834;.wav" TargetMode="External"/><Relationship Id="rId1" Type="http://schemas.openxmlformats.org/officeDocument/2006/relationships/audio" Target="../media/audio4.wav"/><Relationship Id="rId6" Type="http://schemas.openxmlformats.org/officeDocument/2006/relationships/image" Target="../media/image15.png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57bde957a614fc57377abe6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9713"/>
            <a:ext cx="9144000" cy="709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WordArt 3" descr="窄竖线"/>
          <p:cNvSpPr>
            <a:spLocks noChangeArrowheads="1" noChangeShapeType="1"/>
          </p:cNvSpPr>
          <p:nvPr/>
        </p:nvSpPr>
        <p:spPr bwMode="auto">
          <a:xfrm>
            <a:off x="1187450" y="1124743"/>
            <a:ext cx="6481763" cy="2161381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 dirty="0" smtClean="0">
                <a:ln w="12700" cmpd="sng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45791" dir="2021404" algn="ctr" rotWithShape="0">
                    <a:srgbClr val="808080">
                      <a:alpha val="78999"/>
                    </a:srgbClr>
                  </a:outerShdw>
                </a:effectLst>
                <a:latin typeface="宋体"/>
                <a:ea typeface="宋体"/>
              </a:rPr>
              <a:t>一年级的整理和复习</a:t>
            </a:r>
            <a:endParaRPr lang="zh-CN" altLang="en-US" sz="3600" kern="10" dirty="0">
              <a:ln w="12700" cmpd="sng">
                <a:solidFill>
                  <a:srgbClr val="000000"/>
                </a:solidFill>
                <a:round/>
                <a:headEnd/>
                <a:tailEnd/>
              </a:ln>
              <a:blipFill dpi="0" rotWithShape="0">
                <a:blip r:embed="rId3"/>
                <a:srcRect/>
                <a:tile tx="0" ty="0" sx="100000" sy="100000" flip="none" algn="tl"/>
              </a:blipFill>
              <a:effectLst>
                <a:outerShdw dist="45791" dir="2021404" algn="ctr" rotWithShape="0">
                  <a:srgbClr val="808080">
                    <a:alpha val="78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339975" y="4652963"/>
            <a:ext cx="54006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 sz="3200" b="1"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017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uiy-a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437063"/>
            <a:ext cx="180022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4" name="Group 4"/>
          <p:cNvGrpSpPr>
            <a:grpSpLocks noChangeAspect="1"/>
          </p:cNvGrpSpPr>
          <p:nvPr/>
        </p:nvGrpSpPr>
        <p:grpSpPr bwMode="auto">
          <a:xfrm>
            <a:off x="4716463" y="5976938"/>
            <a:ext cx="2447925" cy="908050"/>
            <a:chOff x="0" y="0"/>
            <a:chExt cx="521" cy="912"/>
          </a:xfrm>
        </p:grpSpPr>
        <p:pic>
          <p:nvPicPr>
            <p:cNvPr id="10255" name="Picture 5" descr="右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" y="0"/>
              <a:ext cx="324" cy="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6" name="Picture 6" descr="左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45" name="Picture 7" descr="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941888"/>
            <a:ext cx="1371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6" name="Group 8"/>
          <p:cNvGrpSpPr>
            <a:grpSpLocks noChangeAspect="1"/>
          </p:cNvGrpSpPr>
          <p:nvPr/>
        </p:nvGrpSpPr>
        <p:grpSpPr bwMode="auto">
          <a:xfrm>
            <a:off x="6696075" y="5832475"/>
            <a:ext cx="2447925" cy="1052513"/>
            <a:chOff x="0" y="0"/>
            <a:chExt cx="521" cy="912"/>
          </a:xfrm>
        </p:grpSpPr>
        <p:pic>
          <p:nvPicPr>
            <p:cNvPr id="10253" name="Picture 9" descr="右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" y="0"/>
              <a:ext cx="324" cy="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4" name="Picture 10" descr="左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8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0" name="WordArt 16"/>
          <p:cNvSpPr>
            <a:spLocks noChangeArrowheads="1" noChangeShapeType="1"/>
          </p:cNvSpPr>
          <p:nvPr/>
        </p:nvSpPr>
        <p:spPr bwMode="auto">
          <a:xfrm rot="5400000">
            <a:off x="5550515" y="2492623"/>
            <a:ext cx="2447925" cy="576263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endParaRPr lang="zh-CN" altLang="en-US" sz="4800" i="1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B2B2B2">
                    <a:alpha val="78998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4294967295"/>
          </p:nvPr>
        </p:nvSpPr>
        <p:spPr>
          <a:xfrm>
            <a:off x="251521" y="1052736"/>
            <a:ext cx="6811088" cy="436222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US" altLang="zh-CN" sz="3600" dirty="0"/>
              <a:t> </a:t>
            </a:r>
            <a:r>
              <a:rPr lang="en-US" altLang="zh-CN" sz="3600" b="1" dirty="0" smtClean="0">
                <a:latin typeface="华文宋体" pitchFamily="2" charset="-122"/>
                <a:ea typeface="华文宋体" pitchFamily="2" charset="-122"/>
              </a:rPr>
              <a:t>20</a:t>
            </a:r>
            <a:r>
              <a:rPr lang="zh-CN" altLang="en-US" sz="3600" b="1" dirty="0" smtClean="0">
                <a:latin typeface="华文宋体" pitchFamily="2" charset="-122"/>
                <a:ea typeface="华文宋体" pitchFamily="2" charset="-122"/>
              </a:rPr>
              <a:t>以内加减法</a:t>
            </a:r>
            <a:endParaRPr lang="en-US" altLang="zh-CN" sz="36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 dirty="0" smtClean="0">
                <a:latin typeface="华文宋体" pitchFamily="2" charset="-122"/>
                <a:ea typeface="华文宋体" pitchFamily="2" charset="-122"/>
              </a:rPr>
              <a:t>比比大小</a:t>
            </a:r>
            <a:endParaRPr lang="en-US" altLang="zh-CN" sz="36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 dirty="0" smtClean="0">
                <a:latin typeface="华文宋体" pitchFamily="2" charset="-122"/>
                <a:ea typeface="华文宋体" pitchFamily="2" charset="-122"/>
              </a:rPr>
              <a:t>认识</a:t>
            </a:r>
            <a:r>
              <a:rPr lang="en-US" altLang="zh-CN" sz="3600" b="1" dirty="0" smtClean="0">
                <a:latin typeface="华文宋体" pitchFamily="2" charset="-122"/>
                <a:ea typeface="华文宋体" pitchFamily="2" charset="-122"/>
              </a:rPr>
              <a:t>100</a:t>
            </a:r>
            <a:r>
              <a:rPr lang="zh-CN" altLang="en-US" sz="3600" b="1" dirty="0" smtClean="0">
                <a:latin typeface="华文宋体" pitchFamily="2" charset="-122"/>
                <a:ea typeface="华文宋体" pitchFamily="2" charset="-122"/>
              </a:rPr>
              <a:t>以内的数</a:t>
            </a:r>
            <a:endParaRPr lang="en-US" altLang="zh-CN" sz="36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3600" b="1" dirty="0" smtClean="0">
                <a:latin typeface="华文宋体" pitchFamily="2" charset="-122"/>
                <a:ea typeface="华文宋体" pitchFamily="2" charset="-122"/>
              </a:rPr>
              <a:t>100</a:t>
            </a:r>
            <a:r>
              <a:rPr lang="zh-CN" altLang="en-US" sz="3600" b="1" dirty="0" smtClean="0">
                <a:latin typeface="华文宋体" pitchFamily="2" charset="-122"/>
                <a:ea typeface="华文宋体" pitchFamily="2" charset="-122"/>
              </a:rPr>
              <a:t>以内的加减法</a:t>
            </a:r>
            <a:endParaRPr lang="en-US" altLang="zh-CN" sz="36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600" b="1" dirty="0" smtClean="0">
                <a:latin typeface="华文宋体" pitchFamily="2" charset="-122"/>
                <a:ea typeface="华文宋体" pitchFamily="2" charset="-122"/>
              </a:rPr>
              <a:t>认识元、角、分</a:t>
            </a:r>
            <a:endParaRPr lang="en-US" altLang="zh-CN" sz="36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70000"/>
              </a:lnSpc>
            </a:pPr>
            <a:endParaRPr lang="en-US" altLang="zh-CN" sz="3600" dirty="0" smtClean="0"/>
          </a:p>
          <a:p>
            <a:pPr>
              <a:lnSpc>
                <a:spcPct val="170000"/>
              </a:lnSpc>
            </a:pPr>
            <a:endParaRPr lang="en-US" altLang="zh-CN" sz="3600" dirty="0" smtClean="0"/>
          </a:p>
        </p:txBody>
      </p:sp>
      <p:sp>
        <p:nvSpPr>
          <p:cNvPr id="4" name="矩形 3"/>
          <p:cNvSpPr/>
          <p:nvPr/>
        </p:nvSpPr>
        <p:spPr>
          <a:xfrm>
            <a:off x="4571637" y="908720"/>
            <a:ext cx="3663183" cy="21600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CN" alt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知识点整理</a:t>
            </a:r>
            <a:endParaRPr lang="zh-CN" alt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687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4294967295"/>
          </p:nvPr>
        </p:nvSpPr>
        <p:spPr>
          <a:xfrm>
            <a:off x="506175" y="620688"/>
            <a:ext cx="7624936" cy="5256584"/>
          </a:xfrm>
        </p:spPr>
        <p:txBody>
          <a:bodyPr>
            <a:noAutofit/>
          </a:bodyPr>
          <a:lstStyle/>
          <a:p>
            <a:r>
              <a:rPr lang="zh-CN" altLang="en-US" sz="4800" b="1" dirty="0" smtClean="0"/>
              <a:t>算一算，说一说：</a:t>
            </a:r>
            <a:endParaRPr lang="en-US" altLang="zh-CN" sz="4800" b="1" dirty="0" smtClean="0"/>
          </a:p>
          <a:p>
            <a:r>
              <a:rPr lang="en-US" altLang="zh-CN" sz="4800" b="1" dirty="0" smtClean="0"/>
              <a:t>9+</a:t>
            </a:r>
            <a:r>
              <a:rPr lang="zh-CN" altLang="en-US" sz="4800" b="1" dirty="0" smtClean="0"/>
              <a:t>（）</a:t>
            </a:r>
            <a:r>
              <a:rPr lang="en-US" altLang="zh-CN" sz="4800" b="1" dirty="0" smtClean="0"/>
              <a:t>=13</a:t>
            </a:r>
            <a:endParaRPr lang="en-US" altLang="zh-CN" sz="4800" b="1" dirty="0" smtClean="0">
              <a:solidFill>
                <a:srgbClr val="FF0000"/>
              </a:solidFill>
            </a:endParaRPr>
          </a:p>
          <a:p>
            <a:r>
              <a:rPr lang="en-US" altLang="zh-CN" sz="4800" b="1" dirty="0" smtClean="0"/>
              <a:t>15-</a:t>
            </a:r>
            <a:r>
              <a:rPr lang="zh-CN" altLang="en-US" sz="4800" b="1" dirty="0" smtClean="0">
                <a:solidFill>
                  <a:schemeClr val="tx1"/>
                </a:solidFill>
              </a:rPr>
              <a:t>（）</a:t>
            </a:r>
            <a:r>
              <a:rPr lang="en-US" altLang="zh-CN" sz="4800" b="1" dirty="0" smtClean="0"/>
              <a:t>=7        </a:t>
            </a:r>
            <a:endParaRPr lang="en-US" altLang="zh-CN" sz="4800" b="1" dirty="0" smtClean="0">
              <a:solidFill>
                <a:srgbClr val="FF0000"/>
              </a:solidFill>
            </a:endParaRPr>
          </a:p>
          <a:p>
            <a:r>
              <a:rPr lang="zh-CN" altLang="en-US" sz="4800" b="1" dirty="0" smtClean="0"/>
              <a:t>（</a:t>
            </a:r>
            <a:r>
              <a:rPr lang="en-US" altLang="zh-CN" sz="4800" b="1" dirty="0">
                <a:solidFill>
                  <a:srgbClr val="FF0000"/>
                </a:solidFill>
              </a:rPr>
              <a:t> </a:t>
            </a:r>
            <a:r>
              <a:rPr lang="en-US" altLang="zh-CN" sz="4800" b="1" dirty="0" smtClean="0">
                <a:solidFill>
                  <a:srgbClr val="FF0000"/>
                </a:solidFill>
              </a:rPr>
              <a:t> </a:t>
            </a:r>
            <a:r>
              <a:rPr lang="zh-CN" altLang="en-US" sz="4800" b="1" dirty="0" smtClean="0"/>
              <a:t>）</a:t>
            </a:r>
            <a:r>
              <a:rPr lang="en-US" altLang="zh-CN" sz="4800" b="1" dirty="0" smtClean="0"/>
              <a:t>-8=5        </a:t>
            </a:r>
            <a:endParaRPr lang="en-US" altLang="zh-CN" sz="4800" b="1" dirty="0" smtClean="0">
              <a:solidFill>
                <a:srgbClr val="FF0000"/>
              </a:solidFill>
            </a:endParaRPr>
          </a:p>
          <a:p>
            <a:r>
              <a:rPr lang="zh-CN" altLang="en-US" sz="4800" b="1" dirty="0" smtClean="0"/>
              <a:t>（</a:t>
            </a:r>
            <a:r>
              <a:rPr lang="en-US" altLang="zh-CN" sz="4800" b="1" dirty="0">
                <a:solidFill>
                  <a:srgbClr val="FF0000"/>
                </a:solidFill>
              </a:rPr>
              <a:t> </a:t>
            </a:r>
            <a:r>
              <a:rPr lang="zh-CN" altLang="en-US" sz="4800" b="1" dirty="0" smtClean="0"/>
              <a:t>）</a:t>
            </a:r>
            <a:r>
              <a:rPr lang="en-US" altLang="zh-CN" sz="4800" b="1" dirty="0" smtClean="0"/>
              <a:t>+2=10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92080" y="170080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4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99714" y="2492896"/>
            <a:ext cx="1172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</a:rPr>
              <a:t>8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98887" y="3429000"/>
            <a:ext cx="112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</a:rPr>
              <a:t>13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92952" y="4365104"/>
            <a:ext cx="1179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</a:rPr>
              <a:t>8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66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sz="quarter" idx="4294967295"/>
          </p:nvPr>
        </p:nvSpPr>
        <p:spPr>
          <a:xfrm>
            <a:off x="755576" y="549275"/>
            <a:ext cx="7992888" cy="5400005"/>
          </a:xfrm>
        </p:spPr>
        <p:txBody>
          <a:bodyPr>
            <a:noAutofit/>
          </a:bodyPr>
          <a:lstStyle/>
          <a:p>
            <a:r>
              <a:rPr lang="zh-CN" altLang="en-US" sz="3200" b="1" dirty="0" smtClean="0"/>
              <a:t>比较大小，填“</a:t>
            </a:r>
            <a:r>
              <a:rPr lang="en-US" altLang="zh-CN" sz="3200" b="1" dirty="0" smtClean="0"/>
              <a:t>&gt;”</a:t>
            </a:r>
            <a:r>
              <a:rPr lang="zh-CN" altLang="en-US" sz="3200" b="1" dirty="0" smtClean="0"/>
              <a:t>、“</a:t>
            </a:r>
            <a:r>
              <a:rPr lang="en-US" altLang="zh-CN" sz="3200" b="1" dirty="0" smtClean="0"/>
              <a:t>&lt;</a:t>
            </a:r>
            <a:r>
              <a:rPr lang="zh-CN" altLang="en-US" sz="3200" b="1" dirty="0" smtClean="0"/>
              <a:t>”、“</a:t>
            </a:r>
            <a:r>
              <a:rPr lang="en-US" altLang="zh-CN" sz="3200" b="1" dirty="0" smtClean="0"/>
              <a:t>=</a:t>
            </a:r>
            <a:r>
              <a:rPr lang="zh-CN" altLang="en-US" sz="3200" b="1" dirty="0" smtClean="0"/>
              <a:t>”</a:t>
            </a:r>
            <a:endParaRPr lang="en-US" altLang="zh-CN" sz="3200" b="1" dirty="0" smtClean="0"/>
          </a:p>
          <a:p>
            <a:r>
              <a:rPr lang="en-US" altLang="zh-CN" sz="4000" b="1" dirty="0" smtClean="0"/>
              <a:t>13-5  </a:t>
            </a:r>
            <a:r>
              <a:rPr lang="zh-CN" altLang="en-US" sz="4000" b="1" dirty="0" smtClean="0"/>
              <a:t>○ </a:t>
            </a:r>
            <a:r>
              <a:rPr lang="en-US" altLang="zh-CN" sz="4000" b="1" dirty="0" smtClean="0"/>
              <a:t>7</a:t>
            </a:r>
          </a:p>
          <a:p>
            <a:r>
              <a:rPr lang="en-US" altLang="zh-CN" sz="4000" b="1" dirty="0" smtClean="0"/>
              <a:t>6      </a:t>
            </a:r>
            <a:r>
              <a:rPr lang="zh-CN" altLang="en-US" sz="4000" b="1" dirty="0" smtClean="0"/>
              <a:t>○</a:t>
            </a:r>
            <a:r>
              <a:rPr lang="en-US" altLang="zh-CN" sz="4000" b="1" dirty="0" smtClean="0"/>
              <a:t>   13-8</a:t>
            </a:r>
          </a:p>
          <a:p>
            <a:r>
              <a:rPr lang="en-US" altLang="zh-CN" sz="4000" b="1" dirty="0" smtClean="0"/>
              <a:t>11-4 </a:t>
            </a:r>
            <a:r>
              <a:rPr lang="zh-CN" altLang="en-US" sz="4000" b="1" dirty="0"/>
              <a:t>○</a:t>
            </a:r>
            <a:r>
              <a:rPr lang="en-US" altLang="zh-CN" sz="4000" b="1" dirty="0" smtClean="0"/>
              <a:t>  9</a:t>
            </a:r>
          </a:p>
          <a:p>
            <a:r>
              <a:rPr lang="en-US" altLang="zh-CN" sz="4000" b="1" dirty="0" smtClean="0"/>
              <a:t> 19   </a:t>
            </a:r>
            <a:r>
              <a:rPr lang="zh-CN" altLang="en-US" sz="4000" b="1" dirty="0" smtClean="0"/>
              <a:t>○</a:t>
            </a:r>
            <a:r>
              <a:rPr lang="en-US" altLang="zh-CN" sz="4000" b="1" dirty="0" smtClean="0"/>
              <a:t>  15+2</a:t>
            </a:r>
          </a:p>
          <a:p>
            <a:r>
              <a:rPr lang="en-US" altLang="zh-CN" sz="4000" b="1" dirty="0" smtClean="0"/>
              <a:t>11-3 </a:t>
            </a:r>
            <a:r>
              <a:rPr lang="zh-CN" altLang="en-US" sz="4000" b="1" dirty="0"/>
              <a:t>○</a:t>
            </a:r>
            <a:r>
              <a:rPr lang="en-US" altLang="zh-CN" sz="4000" b="1" dirty="0" smtClean="0"/>
              <a:t>    8</a:t>
            </a:r>
          </a:p>
          <a:p>
            <a:r>
              <a:rPr lang="en-US" altLang="zh-CN" sz="4000" b="1" dirty="0" smtClean="0"/>
              <a:t>3+7  </a:t>
            </a:r>
            <a:r>
              <a:rPr lang="zh-CN" altLang="en-US" sz="4000" b="1" dirty="0" smtClean="0"/>
              <a:t>○</a:t>
            </a:r>
            <a:r>
              <a:rPr lang="en-US" altLang="zh-CN" sz="4000" b="1" dirty="0" smtClean="0"/>
              <a:t>    12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38148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4294967295"/>
          </p:nvPr>
        </p:nvSpPr>
        <p:spPr>
          <a:xfrm>
            <a:off x="539553" y="692696"/>
            <a:ext cx="7848871" cy="5473154"/>
          </a:xfrm>
        </p:spPr>
        <p:txBody>
          <a:bodyPr/>
          <a:lstStyle/>
          <a:p>
            <a:r>
              <a:rPr lang="zh-CN" altLang="en-US" sz="2800" b="1" dirty="0"/>
              <a:t>读一读</a:t>
            </a:r>
            <a:r>
              <a:rPr lang="zh-CN" altLang="en-US" sz="2800" b="1" dirty="0" smtClean="0"/>
              <a:t>，填一填</a:t>
            </a:r>
            <a:endParaRPr lang="en-US" altLang="zh-CN" sz="2800" b="1" dirty="0" smtClean="0"/>
          </a:p>
          <a:p>
            <a:pPr>
              <a:lnSpc>
                <a:spcPct val="150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u"/>
            </a:pP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个位上是</a:t>
            </a:r>
            <a:r>
              <a:rPr lang="en-US" altLang="zh-CN" sz="2800" b="1" dirty="0" smtClean="0">
                <a:latin typeface="华文宋体" pitchFamily="2" charset="-122"/>
                <a:ea typeface="华文宋体" pitchFamily="2" charset="-122"/>
              </a:rPr>
              <a:t>5</a:t>
            </a: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，十位上是</a:t>
            </a:r>
            <a:r>
              <a:rPr lang="en-US" altLang="zh-CN" sz="2800" b="1" dirty="0" smtClean="0">
                <a:latin typeface="华文宋体" pitchFamily="2" charset="-122"/>
                <a:ea typeface="华文宋体" pitchFamily="2" charset="-122"/>
              </a:rPr>
              <a:t>2</a:t>
            </a: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，这个数是（）。</a:t>
            </a:r>
            <a:endParaRPr lang="en-US" altLang="zh-CN" sz="28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50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u"/>
            </a:pP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两个一和</a:t>
            </a:r>
            <a:r>
              <a:rPr lang="en-US" altLang="zh-CN" sz="2800" b="1" dirty="0" smtClean="0">
                <a:latin typeface="华文宋体" pitchFamily="2" charset="-122"/>
                <a:ea typeface="华文宋体" pitchFamily="2" charset="-122"/>
              </a:rPr>
              <a:t>3</a:t>
            </a: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个十合起来是（）。</a:t>
            </a:r>
            <a:endParaRPr lang="en-US" altLang="zh-CN" sz="28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50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u"/>
            </a:pPr>
            <a:r>
              <a:rPr lang="en-US" altLang="zh-CN" sz="2800" b="1" dirty="0" smtClean="0">
                <a:latin typeface="华文宋体" pitchFamily="2" charset="-122"/>
                <a:ea typeface="华文宋体" pitchFamily="2" charset="-122"/>
              </a:rPr>
              <a:t>58</a:t>
            </a: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个位上是（），十位上是（）。</a:t>
            </a:r>
            <a:endParaRPr lang="en-US" altLang="zh-CN" sz="28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50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u"/>
            </a:pP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十位上是</a:t>
            </a:r>
            <a:r>
              <a:rPr lang="en-US" altLang="zh-CN" sz="2800" b="1" dirty="0" smtClean="0">
                <a:latin typeface="华文宋体" pitchFamily="2" charset="-122"/>
                <a:ea typeface="华文宋体" pitchFamily="2" charset="-122"/>
              </a:rPr>
              <a:t>6</a:t>
            </a: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的双数有：         。</a:t>
            </a:r>
            <a:endParaRPr lang="en-US" altLang="zh-CN" sz="28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50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u"/>
            </a:pPr>
            <a:r>
              <a:rPr lang="en-US" altLang="zh-CN" sz="2800" b="1" dirty="0" smtClean="0">
                <a:latin typeface="华文宋体" pitchFamily="2" charset="-122"/>
                <a:ea typeface="华文宋体" pitchFamily="2" charset="-122"/>
              </a:rPr>
              <a:t>90</a:t>
            </a: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的相邻数是（）和（）。</a:t>
            </a:r>
            <a:endParaRPr lang="en-US" altLang="zh-CN" sz="28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50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u"/>
            </a:pP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将</a:t>
            </a:r>
            <a:r>
              <a:rPr lang="en-US" altLang="zh-CN" sz="2800" b="1" dirty="0" smtClean="0">
                <a:latin typeface="华文宋体" pitchFamily="2" charset="-122"/>
                <a:ea typeface="华文宋体" pitchFamily="2" charset="-122"/>
              </a:rPr>
              <a:t>51,62,65,70,88,23</a:t>
            </a:r>
            <a:r>
              <a:rPr lang="zh-CN" altLang="en-US" sz="2800" b="1" dirty="0" smtClean="0">
                <a:latin typeface="华文宋体" pitchFamily="2" charset="-122"/>
                <a:ea typeface="华文宋体" pitchFamily="2" charset="-122"/>
              </a:rPr>
              <a:t>，从小到大的顺序排列</a:t>
            </a:r>
            <a:endParaRPr lang="en-US" altLang="zh-CN" sz="2800" b="1" dirty="0" smtClean="0">
              <a:latin typeface="华文宋体" pitchFamily="2" charset="-122"/>
              <a:ea typeface="华文宋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356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uiy-a_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979613" y="188913"/>
            <a:ext cx="3670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  <a:sym typeface="Wingdings" pitchFamily="2" charset="2"/>
              </a:rPr>
              <a:t>(</a:t>
            </a:r>
            <a:r>
              <a:rPr lang="zh-CN" sz="3200" b="1">
                <a:latin typeface="Batang" pitchFamily="18" charset="-127"/>
                <a:ea typeface="Batang" pitchFamily="18" charset="-127"/>
                <a:sym typeface="Wingdings" pitchFamily="2" charset="2"/>
              </a:rPr>
              <a:t>对的打√</a:t>
            </a:r>
            <a:r>
              <a:rPr lang="zh-CN" altLang="zh-CN" sz="3200" b="1">
                <a:latin typeface="Batang" pitchFamily="18" charset="-127"/>
                <a:ea typeface="Batang" pitchFamily="18" charset="-127"/>
                <a:sym typeface="Wingdings" pitchFamily="2" charset="2"/>
              </a:rPr>
              <a:t>,</a:t>
            </a:r>
            <a:r>
              <a:rPr lang="zh-CN" sz="3200" b="1">
                <a:latin typeface="Batang" pitchFamily="18" charset="-127"/>
                <a:ea typeface="Batang" pitchFamily="18" charset="-127"/>
                <a:sym typeface="Wingdings" pitchFamily="2" charset="2"/>
              </a:rPr>
              <a:t>错的打</a:t>
            </a:r>
            <a:r>
              <a:rPr lang="zh-CN" altLang="zh-CN" sz="3200" b="1">
                <a:latin typeface="Batang" pitchFamily="18" charset="-127"/>
                <a:ea typeface="Batang" pitchFamily="18" charset="-127"/>
                <a:sym typeface="Wingdings" pitchFamily="2" charset="2"/>
              </a:rPr>
              <a:t>×.)</a:t>
            </a:r>
            <a:endParaRPr lang="zh-CN" altLang="zh-CN" sz="3200" b="1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79388" y="1125538"/>
            <a:ext cx="3997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(1)   34+5=84   (   )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79388" y="2133600"/>
            <a:ext cx="4048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(2)   37-8=31    (   )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63513" y="3213100"/>
            <a:ext cx="4048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(3)   22-9=13    (   )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79388" y="4221163"/>
            <a:ext cx="3997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(4)   33+8=31   (   )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79388" y="5516563"/>
            <a:ext cx="4048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(5)   59-7=42    (   )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419475" y="1052513"/>
            <a:ext cx="69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4000" b="1">
                <a:solidFill>
                  <a:srgbClr val="FF0000"/>
                </a:solidFill>
                <a:latin typeface="Arial" pitchFamily="34" charset="0"/>
                <a:sym typeface="Wingdings" pitchFamily="2" charset="2"/>
              </a:rPr>
              <a:t>×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2051050" y="1628775"/>
            <a:ext cx="14573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（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39</a:t>
            </a:r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）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3446463" y="2060575"/>
            <a:ext cx="693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000" b="1">
                <a:solidFill>
                  <a:srgbClr val="FF0000"/>
                </a:solidFill>
                <a:latin typeface="Arial" pitchFamily="34" charset="0"/>
                <a:sym typeface="Wingdings" pitchFamily="2" charset="2"/>
              </a:rPr>
              <a:t>×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3419475" y="3141663"/>
            <a:ext cx="69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000" b="1">
                <a:solidFill>
                  <a:srgbClr val="FF0000"/>
                </a:solidFill>
                <a:latin typeface="Arial" pitchFamily="34" charset="0"/>
                <a:sym typeface="Wingdings" pitchFamily="2" charset="2"/>
              </a:rPr>
              <a:t>√</a:t>
            </a:r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3419475" y="4149725"/>
            <a:ext cx="69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000" b="1">
                <a:solidFill>
                  <a:srgbClr val="FF0000"/>
                </a:solidFill>
                <a:latin typeface="Arial" pitchFamily="34" charset="0"/>
                <a:sym typeface="Wingdings" pitchFamily="2" charset="2"/>
              </a:rPr>
              <a:t>×</a:t>
            </a:r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3419475" y="5464175"/>
            <a:ext cx="693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000" b="1">
                <a:solidFill>
                  <a:srgbClr val="FF0000"/>
                </a:solidFill>
                <a:latin typeface="Arial" pitchFamily="34" charset="0"/>
                <a:sym typeface="Wingdings" pitchFamily="2" charset="2"/>
              </a:rPr>
              <a:t>×</a:t>
            </a: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2051050" y="6092825"/>
            <a:ext cx="14573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（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52</a:t>
            </a:r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）</a:t>
            </a: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2051050" y="4868863"/>
            <a:ext cx="1457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（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41</a:t>
            </a:r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）</a:t>
            </a:r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1979613" y="2636838"/>
            <a:ext cx="1457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（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29</a:t>
            </a:r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）</a:t>
            </a:r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323850" y="0"/>
            <a:ext cx="18716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sz="3600" b="1">
                <a:solidFill>
                  <a:schemeClr val="tx2"/>
                </a:solidFill>
              </a:rPr>
              <a:t>诊一诊</a:t>
            </a:r>
          </a:p>
        </p:txBody>
      </p:sp>
    </p:spTree>
    <p:extLst>
      <p:ext uri="{BB962C8B-B14F-4D97-AF65-F5344CB8AC3E}">
        <p14:creationId xmlns:p14="http://schemas.microsoft.com/office/powerpoint/2010/main" val="161599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1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1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1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 autoUpdateAnimBg="0"/>
      <p:bldP spid="16394" grpId="0" autoUpdateAnimBg="0"/>
      <p:bldP spid="16395" grpId="0" autoUpdateAnimBg="0"/>
      <p:bldP spid="16396" grpId="0" autoUpdateAnimBg="0"/>
      <p:bldP spid="16397" grpId="0" autoUpdateAnimBg="0"/>
      <p:bldP spid="16398" grpId="0" autoUpdateAnimBg="0"/>
      <p:bldP spid="16399" grpId="0" autoUpdateAnimBg="0"/>
      <p:bldP spid="16400" grpId="0" autoUpdateAnimBg="0"/>
      <p:bldP spid="16401" grpId="0" autoUpdateAnimBg="0"/>
      <p:bldP spid="1640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2987675" y="0"/>
            <a:ext cx="5772150" cy="1296988"/>
          </a:xfrm>
          <a:prstGeom prst="cloudCallout">
            <a:avLst>
              <a:gd name="adj1" fmla="val -58194"/>
              <a:gd name="adj2" fmla="val 47551"/>
            </a:avLst>
          </a:prstGeom>
          <a:gradFill rotWithShape="1">
            <a:gsLst>
              <a:gs pos="0">
                <a:srgbClr val="FDDBF1"/>
              </a:gs>
              <a:gs pos="100000">
                <a:schemeClr val="bg1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sz="3200" b="1">
                <a:latin typeface="Arial" pitchFamily="34" charset="0"/>
              </a:rPr>
              <a:t>猜一猜               后面藏着几？</a:t>
            </a:r>
          </a:p>
        </p:txBody>
      </p:sp>
      <p:pic>
        <p:nvPicPr>
          <p:cNvPr id="17411" name="Picture 3" descr="039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24075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476375" y="2276475"/>
            <a:ext cx="32035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54  </a:t>
            </a:r>
            <a:r>
              <a:rPr lang="zh-CN" altLang="zh-CN" sz="4000" b="1">
                <a:latin typeface="Batang" pitchFamily="18" charset="-127"/>
                <a:ea typeface="Batang" pitchFamily="18" charset="-127"/>
              </a:rPr>
              <a:t>+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7 </a:t>
            </a:r>
            <a:r>
              <a:rPr lang="zh-CN" altLang="zh-CN" sz="4000" b="1">
                <a:latin typeface="Batang" pitchFamily="18" charset="-127"/>
                <a:ea typeface="Batang" pitchFamily="18" charset="-127"/>
              </a:rPr>
              <a:t>= 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61  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435600" y="2306638"/>
            <a:ext cx="32178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78 </a:t>
            </a:r>
            <a:r>
              <a:rPr lang="zh-CN" altLang="zh-CN" sz="3200" b="1">
                <a:latin typeface="Arial" pitchFamily="34" charset="0"/>
                <a:ea typeface="Batang" pitchFamily="18" charset="-127"/>
              </a:rPr>
              <a:t>–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 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31  </a:t>
            </a:r>
            <a:r>
              <a:rPr lang="zh-CN" altLang="zh-CN" sz="4000" b="1">
                <a:latin typeface="Batang" pitchFamily="18" charset="-127"/>
                <a:ea typeface="Batang" pitchFamily="18" charset="-127"/>
              </a:rPr>
              <a:t>=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47  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454150" y="3462338"/>
            <a:ext cx="32432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57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 - 8 = 43+6 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4686300" y="3465513"/>
            <a:ext cx="3924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   6 </a:t>
            </a:r>
            <a:r>
              <a:rPr lang="zh-CN" altLang="zh-CN" sz="4000" b="1">
                <a:latin typeface="Batang" pitchFamily="18" charset="-127"/>
                <a:ea typeface="Batang" pitchFamily="18" charset="-127"/>
              </a:rPr>
              <a:t>+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46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 </a:t>
            </a:r>
            <a:r>
              <a:rPr lang="zh-CN" altLang="zh-CN" sz="4000" b="1">
                <a:latin typeface="Batang" pitchFamily="18" charset="-127"/>
                <a:ea typeface="Batang" pitchFamily="18" charset="-127"/>
              </a:rPr>
              <a:t>=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60-8 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1258888" y="4760913"/>
            <a:ext cx="3122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8 </a:t>
            </a:r>
            <a:r>
              <a:rPr lang="zh-CN" altLang="zh-CN" sz="4000" b="1">
                <a:latin typeface="Batang" pitchFamily="18" charset="-127"/>
                <a:ea typeface="Batang" pitchFamily="18" charset="-127"/>
              </a:rPr>
              <a:t>+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26 </a:t>
            </a:r>
            <a:r>
              <a:rPr lang="zh-CN" sz="3200" b="1">
                <a:latin typeface="Batang" pitchFamily="18" charset="-127"/>
                <a:ea typeface="Batang" pitchFamily="18" charset="-127"/>
              </a:rPr>
              <a:t>＜ 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35   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003800" y="4724400"/>
            <a:ext cx="31527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 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73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</a:t>
            </a:r>
            <a:r>
              <a:rPr lang="zh-CN" altLang="zh-CN" sz="4000" b="1">
                <a:latin typeface="Batang" pitchFamily="18" charset="-127"/>
                <a:ea typeface="Batang" pitchFamily="18" charset="-127"/>
              </a:rPr>
              <a:t>-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 5 </a:t>
            </a:r>
            <a:r>
              <a:rPr lang="zh-CN" sz="3200" b="1">
                <a:latin typeface="Batang" pitchFamily="18" charset="-127"/>
                <a:ea typeface="Batang" pitchFamily="18" charset="-127"/>
              </a:rPr>
              <a:t>＞</a:t>
            </a:r>
            <a:r>
              <a:rPr lang="zh-CN" altLang="zh-CN" sz="3200" b="1">
                <a:latin typeface="Batang" pitchFamily="18" charset="-127"/>
                <a:ea typeface="Batang" pitchFamily="18" charset="-127"/>
              </a:rPr>
              <a:t>67   </a:t>
            </a:r>
          </a:p>
        </p:txBody>
      </p:sp>
      <p:pic>
        <p:nvPicPr>
          <p:cNvPr id="18442" name="Picture 10" descr="01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16113"/>
            <a:ext cx="1166812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1" descr="01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989138"/>
            <a:ext cx="1366837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 descr="01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141663"/>
            <a:ext cx="119380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13" descr="01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141663"/>
            <a:ext cx="1166813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14" descr="014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-312738"/>
            <a:ext cx="1166813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3419475" y="4005263"/>
            <a:ext cx="108108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>
            <a:off x="7380288" y="4076700"/>
            <a:ext cx="10810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3563938" y="3933825"/>
            <a:ext cx="7207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49</a:t>
            </a:r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7596188" y="4076700"/>
            <a:ext cx="7207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52</a:t>
            </a:r>
          </a:p>
        </p:txBody>
      </p:sp>
      <p:sp>
        <p:nvSpPr>
          <p:cNvPr id="18451" name="Text Box 19"/>
          <p:cNvSpPr txBox="1">
            <a:spLocks noChangeArrowheads="1"/>
          </p:cNvSpPr>
          <p:nvPr/>
        </p:nvSpPr>
        <p:spPr bwMode="auto">
          <a:xfrm>
            <a:off x="1763713" y="5589588"/>
            <a:ext cx="2089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(</a:t>
            </a:r>
            <a:r>
              <a:rPr lang="zh-CN" altLang="zh-CN" sz="3200" b="1">
                <a:solidFill>
                  <a:srgbClr val="FF0000"/>
                </a:solidFill>
              </a:rPr>
              <a:t>0 </a:t>
            </a:r>
            <a:r>
              <a:rPr lang="zh-CN" altLang="zh-CN" sz="3200" b="1">
                <a:solidFill>
                  <a:srgbClr val="FF0000"/>
                </a:solidFill>
                <a:latin typeface="Arial" pitchFamily="34" charset="0"/>
              </a:rPr>
              <a:t>—</a:t>
            </a:r>
            <a:r>
              <a:rPr lang="zh-CN" altLang="zh-CN" sz="3200" b="1">
                <a:solidFill>
                  <a:srgbClr val="FF0000"/>
                </a:solidFill>
              </a:rPr>
              <a:t> 26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)</a:t>
            </a:r>
          </a:p>
        </p:txBody>
      </p:sp>
      <p:sp>
        <p:nvSpPr>
          <p:cNvPr id="18452" name="Text Box 20"/>
          <p:cNvSpPr txBox="1">
            <a:spLocks noChangeArrowheads="1"/>
          </p:cNvSpPr>
          <p:nvPr/>
        </p:nvSpPr>
        <p:spPr bwMode="auto">
          <a:xfrm>
            <a:off x="4284663" y="5589588"/>
            <a:ext cx="30956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(</a:t>
            </a:r>
            <a:r>
              <a:rPr 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等于或大于</a:t>
            </a:r>
            <a:r>
              <a:rPr lang="zh-CN" altLang="zh-CN" sz="32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73)</a:t>
            </a:r>
          </a:p>
        </p:txBody>
      </p:sp>
      <p:pic>
        <p:nvPicPr>
          <p:cNvPr id="18453" name="Picture 21" descr="01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508500"/>
            <a:ext cx="1366838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4" name="Picture 22" descr="01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437063"/>
            <a:ext cx="119380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098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3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" dur="10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1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7" grpId="0" animBg="1"/>
      <p:bldP spid="18448" grpId="0" animBg="1"/>
      <p:bldP spid="18449" grpId="0" autoUpdateAnimBg="0"/>
      <p:bldP spid="18450" grpId="0" autoUpdateAnimBg="0"/>
      <p:bldP spid="18451" grpId="0" autoUpdateAnimBg="0"/>
      <p:bldP spid="1845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4294967295"/>
          </p:nvPr>
        </p:nvSpPr>
        <p:spPr>
          <a:xfrm>
            <a:off x="1331640" y="908720"/>
            <a:ext cx="7344816" cy="4608512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sz="4000" b="1" dirty="0" smtClean="0"/>
              <a:t>想一想</a:t>
            </a:r>
            <a:endParaRPr lang="en-US" altLang="zh-CN" sz="4000" b="1" dirty="0" smtClean="0"/>
          </a:p>
          <a:p>
            <a:pPr>
              <a:lnSpc>
                <a:spcPct val="160000"/>
              </a:lnSpc>
            </a:pPr>
            <a:r>
              <a:rPr lang="en-US" altLang="zh-CN" sz="4000" b="1" dirty="0" smtClean="0"/>
              <a:t>5</a:t>
            </a:r>
            <a:r>
              <a:rPr lang="zh-CN" altLang="en-US" sz="4000" b="1" dirty="0" smtClean="0"/>
              <a:t>角</a:t>
            </a:r>
            <a:r>
              <a:rPr lang="en-US" altLang="zh-CN" sz="4000" b="1" dirty="0" smtClean="0"/>
              <a:t>+5</a:t>
            </a:r>
            <a:r>
              <a:rPr lang="zh-CN" altLang="en-US" sz="4000" b="1" dirty="0" smtClean="0"/>
              <a:t>角</a:t>
            </a:r>
            <a:r>
              <a:rPr lang="en-US" altLang="zh-CN" sz="4000" b="1" dirty="0" smtClean="0"/>
              <a:t>=</a:t>
            </a:r>
            <a:r>
              <a:rPr lang="zh-CN" altLang="en-US" sz="4000" b="1" dirty="0" smtClean="0"/>
              <a:t>（）元</a:t>
            </a:r>
            <a:r>
              <a:rPr lang="en-US" altLang="zh-CN" sz="4000" b="1" dirty="0" smtClean="0"/>
              <a:t>=</a:t>
            </a:r>
            <a:r>
              <a:rPr lang="zh-CN" altLang="en-US" sz="4000" b="1" dirty="0" smtClean="0"/>
              <a:t>（）角</a:t>
            </a:r>
            <a:endParaRPr lang="en-US" altLang="zh-CN" sz="4000" b="1" dirty="0" smtClean="0"/>
          </a:p>
          <a:p>
            <a:pPr>
              <a:lnSpc>
                <a:spcPct val="160000"/>
              </a:lnSpc>
            </a:pPr>
            <a:r>
              <a:rPr lang="en-US" altLang="zh-CN" sz="4000" b="1" dirty="0" smtClean="0"/>
              <a:t>5</a:t>
            </a:r>
            <a:r>
              <a:rPr lang="zh-CN" altLang="en-US" sz="4000" b="1" dirty="0" smtClean="0"/>
              <a:t>元</a:t>
            </a:r>
            <a:r>
              <a:rPr lang="en-US" altLang="zh-CN" sz="4000" b="1" dirty="0" smtClean="0"/>
              <a:t>-3</a:t>
            </a:r>
            <a:r>
              <a:rPr lang="zh-CN" altLang="en-US" sz="4000" b="1" dirty="0" smtClean="0"/>
              <a:t>元</a:t>
            </a:r>
            <a:r>
              <a:rPr lang="en-US" altLang="zh-CN" sz="4000" b="1" dirty="0" smtClean="0"/>
              <a:t>=</a:t>
            </a:r>
            <a:r>
              <a:rPr lang="zh-CN" altLang="en-US" sz="4000" b="1" dirty="0" smtClean="0"/>
              <a:t>（）元</a:t>
            </a:r>
            <a:endParaRPr lang="en-US" altLang="zh-CN" sz="4000" b="1" dirty="0" smtClean="0"/>
          </a:p>
          <a:p>
            <a:pPr>
              <a:lnSpc>
                <a:spcPct val="160000"/>
              </a:lnSpc>
            </a:pPr>
            <a:r>
              <a:rPr lang="en-US" altLang="zh-CN" sz="4000" b="1" dirty="0" smtClean="0"/>
              <a:t>1</a:t>
            </a:r>
            <a:r>
              <a:rPr lang="zh-CN" altLang="en-US" sz="4000" b="1" dirty="0" smtClean="0"/>
              <a:t>元</a:t>
            </a:r>
            <a:r>
              <a:rPr lang="en-US" altLang="zh-CN" sz="4000" b="1" dirty="0" smtClean="0"/>
              <a:t>-2</a:t>
            </a:r>
            <a:r>
              <a:rPr lang="zh-CN" altLang="en-US" sz="4000" b="1" dirty="0" smtClean="0"/>
              <a:t>角</a:t>
            </a:r>
            <a:r>
              <a:rPr lang="en-US" altLang="zh-CN" sz="4000" b="1" dirty="0" smtClean="0"/>
              <a:t>=</a:t>
            </a:r>
            <a:r>
              <a:rPr lang="zh-CN" altLang="en-US" sz="4000" b="1" dirty="0" smtClean="0"/>
              <a:t>（）角</a:t>
            </a:r>
            <a:endParaRPr lang="en-US" altLang="zh-CN" sz="4000" b="1" dirty="0" smtClean="0"/>
          </a:p>
          <a:p>
            <a:pPr>
              <a:lnSpc>
                <a:spcPct val="160000"/>
              </a:lnSpc>
            </a:pPr>
            <a:r>
              <a:rPr lang="en-US" altLang="zh-CN" sz="4000" b="1" dirty="0" smtClean="0"/>
              <a:t>2</a:t>
            </a:r>
            <a:r>
              <a:rPr lang="zh-CN" altLang="en-US" sz="4000" b="1" dirty="0" smtClean="0"/>
              <a:t>角</a:t>
            </a:r>
            <a:r>
              <a:rPr lang="en-US" altLang="zh-CN" sz="4000" b="1" dirty="0" smtClean="0"/>
              <a:t>+3</a:t>
            </a:r>
            <a:r>
              <a:rPr lang="zh-CN" altLang="en-US" sz="4000" b="1" dirty="0" smtClean="0"/>
              <a:t>角</a:t>
            </a:r>
            <a:r>
              <a:rPr lang="en-US" altLang="zh-CN" sz="4000" b="1" dirty="0" smtClean="0"/>
              <a:t>+1</a:t>
            </a:r>
            <a:r>
              <a:rPr lang="zh-CN" altLang="en-US" sz="4000" b="1" dirty="0" smtClean="0"/>
              <a:t>元</a:t>
            </a:r>
            <a:r>
              <a:rPr lang="en-US" altLang="zh-CN" sz="4000" b="1" dirty="0" smtClean="0"/>
              <a:t>2</a:t>
            </a:r>
            <a:r>
              <a:rPr lang="zh-CN" altLang="en-US" sz="4000" b="1" dirty="0" smtClean="0"/>
              <a:t>角</a:t>
            </a:r>
            <a:r>
              <a:rPr lang="en-US" altLang="zh-CN" sz="4000" b="1" dirty="0" smtClean="0"/>
              <a:t>=</a:t>
            </a:r>
            <a:r>
              <a:rPr lang="zh-CN" altLang="en-US" sz="4000" b="1" dirty="0" smtClean="0"/>
              <a:t>（）元（）角</a:t>
            </a:r>
            <a:endParaRPr lang="en-US" altLang="zh-CN" sz="4000" b="1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047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花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33375"/>
            <a:ext cx="91217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57200" y="21336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98859" y="633412"/>
            <a:ext cx="856850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zh-CN" sz="4000" b="1" dirty="0"/>
          </a:p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/>
              <a:t>学校</a:t>
            </a:r>
            <a:r>
              <a:rPr lang="zh-CN" altLang="en-US" sz="4000" b="1" dirty="0"/>
              <a:t>组织去图书馆看书，一（</a:t>
            </a:r>
            <a:r>
              <a:rPr lang="en-US" altLang="zh-CN" sz="4000" b="1" dirty="0"/>
              <a:t>1</a:t>
            </a:r>
            <a:r>
              <a:rPr lang="zh-CN" altLang="en-US" sz="4000" b="1" dirty="0"/>
              <a:t>）班去了３８人，一（</a:t>
            </a:r>
            <a:r>
              <a:rPr lang="en-US" altLang="zh-CN" sz="4000" b="1" dirty="0"/>
              <a:t>2</a:t>
            </a:r>
            <a:r>
              <a:rPr lang="zh-CN" altLang="en-US" sz="4000" b="1" dirty="0"/>
              <a:t>）班去了３０人，一（</a:t>
            </a:r>
            <a:r>
              <a:rPr lang="en-US" altLang="zh-CN" sz="4000" b="1" dirty="0"/>
              <a:t>3</a:t>
            </a:r>
            <a:r>
              <a:rPr lang="zh-CN" altLang="en-US" sz="4000" b="1" dirty="0"/>
              <a:t>）班去了</a:t>
            </a:r>
            <a:r>
              <a:rPr lang="en-US" altLang="zh-CN" sz="4000" b="1" dirty="0"/>
              <a:t>43</a:t>
            </a:r>
            <a:r>
              <a:rPr lang="zh-CN" altLang="en-US" sz="4000" b="1" dirty="0"/>
              <a:t>人</a:t>
            </a:r>
            <a:r>
              <a:rPr lang="zh-CN" altLang="en-US" sz="4000" b="1" dirty="0" smtClean="0"/>
              <a:t>。</a:t>
            </a:r>
            <a:endParaRPr lang="en-US" altLang="zh-CN" sz="4000" b="1" dirty="0" smtClean="0"/>
          </a:p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chemeClr val="bg2">
                    <a:lumMod val="50000"/>
                  </a:schemeClr>
                </a:solidFill>
              </a:rPr>
              <a:t>问：一共去了多少人？</a:t>
            </a:r>
            <a:endParaRPr lang="en-US" altLang="zh-CN" sz="4000" b="1" dirty="0">
              <a:solidFill>
                <a:schemeClr val="bg2">
                  <a:lumMod val="50000"/>
                </a:schemeClr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0066FF"/>
                </a:solidFill>
              </a:rPr>
              <a:t>一</a:t>
            </a:r>
            <a:r>
              <a:rPr lang="zh-CN" altLang="en-US" sz="4000" b="1" dirty="0">
                <a:solidFill>
                  <a:srgbClr val="0066FF"/>
                </a:solidFill>
              </a:rPr>
              <a:t>（</a:t>
            </a:r>
            <a:r>
              <a:rPr lang="en-US" altLang="zh-CN" sz="4000" b="1" dirty="0">
                <a:solidFill>
                  <a:srgbClr val="0066FF"/>
                </a:solidFill>
              </a:rPr>
              <a:t>1</a:t>
            </a:r>
            <a:r>
              <a:rPr lang="zh-CN" altLang="en-US" sz="4000" b="1" dirty="0">
                <a:solidFill>
                  <a:srgbClr val="0066FF"/>
                </a:solidFill>
              </a:rPr>
              <a:t>）班比一（</a:t>
            </a:r>
            <a:r>
              <a:rPr lang="en-US" altLang="zh-CN" sz="4000" b="1" dirty="0">
                <a:solidFill>
                  <a:srgbClr val="0066FF"/>
                </a:solidFill>
              </a:rPr>
              <a:t>2</a:t>
            </a:r>
            <a:r>
              <a:rPr lang="zh-CN" altLang="en-US" sz="4000" b="1" dirty="0">
                <a:solidFill>
                  <a:srgbClr val="0066FF"/>
                </a:solidFill>
              </a:rPr>
              <a:t>）班多去几人</a:t>
            </a:r>
            <a:r>
              <a:rPr lang="zh-CN" altLang="en-US" sz="4000" dirty="0"/>
              <a:t> </a:t>
            </a:r>
            <a:r>
              <a:rPr lang="zh-CN" altLang="en-US" sz="4000" dirty="0" smtClean="0">
                <a:solidFill>
                  <a:schemeClr val="bg2">
                    <a:lumMod val="50000"/>
                  </a:schemeClr>
                </a:solidFill>
              </a:rPr>
              <a:t>？</a:t>
            </a:r>
            <a:endParaRPr lang="en-US" altLang="zh-CN" sz="4000" dirty="0" smtClean="0">
              <a:solidFill>
                <a:schemeClr val="bg2">
                  <a:lumMod val="50000"/>
                </a:schemeClr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chemeClr val="bg2">
                    <a:lumMod val="50000"/>
                  </a:schemeClr>
                </a:solidFill>
              </a:rPr>
              <a:t>一（</a:t>
            </a:r>
            <a:r>
              <a:rPr lang="en-US" altLang="zh-CN" sz="4000" b="1" dirty="0" smtClean="0">
                <a:solidFill>
                  <a:schemeClr val="bg2">
                    <a:lumMod val="50000"/>
                  </a:schemeClr>
                </a:solidFill>
              </a:rPr>
              <a:t>2</a:t>
            </a:r>
            <a:r>
              <a:rPr lang="zh-CN" altLang="en-US" sz="4000" b="1" dirty="0" smtClean="0">
                <a:solidFill>
                  <a:schemeClr val="bg2">
                    <a:lumMod val="50000"/>
                  </a:schemeClr>
                </a:solidFill>
              </a:rPr>
              <a:t>）班比一（</a:t>
            </a:r>
            <a:r>
              <a:rPr lang="en-US" altLang="zh-CN" sz="4000" b="1" dirty="0" smtClean="0">
                <a:solidFill>
                  <a:schemeClr val="bg2">
                    <a:lumMod val="50000"/>
                  </a:schemeClr>
                </a:solidFill>
              </a:rPr>
              <a:t>3</a:t>
            </a:r>
            <a:r>
              <a:rPr lang="zh-CN" altLang="en-US" sz="4000" b="1" dirty="0" smtClean="0">
                <a:solidFill>
                  <a:schemeClr val="bg2">
                    <a:lumMod val="50000"/>
                  </a:schemeClr>
                </a:solidFill>
              </a:rPr>
              <a:t>）班少去几人？</a:t>
            </a:r>
            <a:endParaRPr lang="zh-CN" altLang="en-U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2450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ifbj0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77813"/>
            <a:ext cx="8642350" cy="630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 descr="dhgif07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628775"/>
            <a:ext cx="225107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CHEE218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HEERS1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3736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WordArt 5"/>
          <p:cNvSpPr>
            <a:spLocks noChangeArrowheads="1" noChangeShapeType="1"/>
          </p:cNvSpPr>
          <p:nvPr/>
        </p:nvSpPr>
        <p:spPr bwMode="auto">
          <a:xfrm rot="-1860187">
            <a:off x="971550" y="1177925"/>
            <a:ext cx="1441450" cy="15303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</a:bodyPr>
          <a:lstStyle/>
          <a:p>
            <a:pPr algn="ctr"/>
            <a:r>
              <a:rPr lang="zh-CN" altLang="en-US" sz="4400" b="1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993300"/>
                </a:solidFill>
                <a:latin typeface="隶书"/>
                <a:ea typeface="隶书"/>
              </a:rPr>
              <a:t>你</a:t>
            </a:r>
          </a:p>
        </p:txBody>
      </p:sp>
      <p:sp>
        <p:nvSpPr>
          <p:cNvPr id="29702" name="WordArt 6"/>
          <p:cNvSpPr>
            <a:spLocks noChangeArrowheads="1" noChangeShapeType="1"/>
          </p:cNvSpPr>
          <p:nvPr/>
        </p:nvSpPr>
        <p:spPr bwMode="auto">
          <a:xfrm>
            <a:off x="4032250" y="368300"/>
            <a:ext cx="1441450" cy="15303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</a:bodyPr>
          <a:lstStyle/>
          <a:p>
            <a:pPr algn="ctr"/>
            <a:r>
              <a:rPr lang="zh-CN" altLang="en-US" sz="4400" b="1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993300"/>
                </a:solidFill>
                <a:latin typeface="隶书"/>
                <a:ea typeface="隶书"/>
              </a:rPr>
              <a:t>真</a:t>
            </a:r>
          </a:p>
        </p:txBody>
      </p:sp>
      <p:sp>
        <p:nvSpPr>
          <p:cNvPr id="29703" name="WordArt 7"/>
          <p:cNvSpPr>
            <a:spLocks noChangeArrowheads="1" noChangeShapeType="1"/>
          </p:cNvSpPr>
          <p:nvPr/>
        </p:nvSpPr>
        <p:spPr bwMode="auto">
          <a:xfrm rot="2162073">
            <a:off x="7002463" y="1358900"/>
            <a:ext cx="1441450" cy="15303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</a:bodyPr>
          <a:lstStyle/>
          <a:p>
            <a:pPr algn="ctr"/>
            <a:r>
              <a:rPr lang="zh-CN" altLang="en-US" sz="4400" b="1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993300"/>
                </a:solidFill>
                <a:latin typeface="隶书"/>
                <a:ea typeface="隶书"/>
              </a:rPr>
              <a:t>棒</a:t>
            </a:r>
          </a:p>
        </p:txBody>
      </p:sp>
      <p:pic>
        <p:nvPicPr>
          <p:cNvPr id="29704" name="你真棒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7007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3" fill="hold"/>
                                        <p:tgtEl>
                                          <p:spTgt spid="297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33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774" fill="hold"/>
                                        <p:tgtEl>
                                          <p:spTgt spid="297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5" repeatCount="indefinite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0"/>
                </p:tgtEl>
              </p:cMediaNode>
            </p:audio>
            <p:audio>
              <p:cMediaNode>
                <p:cTn id="26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4"/>
                </p:tgtEl>
              </p:cMediaNode>
            </p:audio>
          </p:childTnLst>
        </p:cTn>
      </p:par>
    </p:tnLst>
    <p:bldLst>
      <p:bldP spid="29701" grpId="0" animBg="1"/>
      <p:bldP spid="29702" grpId="0" animBg="1"/>
      <p:bldP spid="2970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685800" y="1371600"/>
            <a:ext cx="2133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FF3300"/>
                </a:solidFill>
                <a:ea typeface="黑体" pitchFamily="2" charset="-122"/>
              </a:rPr>
              <a:t>列式计算</a:t>
            </a:r>
            <a:r>
              <a:rPr lang="zh-CN" altLang="en-US" sz="3200">
                <a:solidFill>
                  <a:srgbClr val="FF3300"/>
                </a:solidFill>
              </a:rPr>
              <a:t>：</a:t>
            </a:r>
          </a:p>
        </p:txBody>
      </p:sp>
      <p:grpSp>
        <p:nvGrpSpPr>
          <p:cNvPr id="11275" name="Group 11"/>
          <p:cNvGrpSpPr>
            <a:grpSpLocks/>
          </p:cNvGrpSpPr>
          <p:nvPr/>
        </p:nvGrpSpPr>
        <p:grpSpPr bwMode="auto">
          <a:xfrm>
            <a:off x="1066800" y="2057400"/>
            <a:ext cx="1905000" cy="1600200"/>
            <a:chOff x="672" y="1296"/>
            <a:chExt cx="1200" cy="1008"/>
          </a:xfrm>
        </p:grpSpPr>
        <p:sp>
          <p:nvSpPr>
            <p:cNvPr id="11271" name="Rectangle 7"/>
            <p:cNvSpPr>
              <a:spLocks noChangeArrowheads="1"/>
            </p:cNvSpPr>
            <p:nvPr/>
          </p:nvSpPr>
          <p:spPr bwMode="auto">
            <a:xfrm>
              <a:off x="672" y="1296"/>
              <a:ext cx="1200" cy="10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4800"/>
                <a:t>    34</a:t>
              </a:r>
            </a:p>
            <a:p>
              <a:pPr algn="ctr"/>
              <a:r>
                <a:rPr lang="zh-CN" altLang="en-US" sz="4800"/>
                <a:t>＋</a:t>
              </a:r>
              <a:r>
                <a:rPr lang="en-US" altLang="zh-CN" sz="4800"/>
                <a:t>58</a:t>
              </a:r>
            </a:p>
          </p:txBody>
        </p:sp>
        <p:sp>
          <p:nvSpPr>
            <p:cNvPr id="11274" name="Line 10"/>
            <p:cNvSpPr>
              <a:spLocks noChangeShapeType="1"/>
            </p:cNvSpPr>
            <p:nvPr/>
          </p:nvSpPr>
          <p:spPr bwMode="auto">
            <a:xfrm>
              <a:off x="768" y="2208"/>
              <a:ext cx="105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77" name="Group 13"/>
          <p:cNvGrpSpPr>
            <a:grpSpLocks/>
          </p:cNvGrpSpPr>
          <p:nvPr/>
        </p:nvGrpSpPr>
        <p:grpSpPr bwMode="auto">
          <a:xfrm>
            <a:off x="4114800" y="2057400"/>
            <a:ext cx="1905000" cy="1600200"/>
            <a:chOff x="672" y="1296"/>
            <a:chExt cx="1200" cy="1008"/>
          </a:xfrm>
        </p:grpSpPr>
        <p:sp>
          <p:nvSpPr>
            <p:cNvPr id="11278" name="Rectangle 14"/>
            <p:cNvSpPr>
              <a:spLocks noChangeArrowheads="1"/>
            </p:cNvSpPr>
            <p:nvPr/>
          </p:nvSpPr>
          <p:spPr bwMode="auto">
            <a:xfrm>
              <a:off x="672" y="1296"/>
              <a:ext cx="1200" cy="10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4800"/>
                <a:t>    54</a:t>
              </a:r>
            </a:p>
            <a:p>
              <a:pPr algn="ctr"/>
              <a:r>
                <a:rPr lang="zh-CN" altLang="en-US" sz="4800"/>
                <a:t>－</a:t>
              </a:r>
              <a:r>
                <a:rPr lang="en-US" altLang="zh-CN" sz="4800"/>
                <a:t>26</a:t>
              </a:r>
            </a:p>
          </p:txBody>
        </p:sp>
        <p:sp>
          <p:nvSpPr>
            <p:cNvPr id="11279" name="Line 15"/>
            <p:cNvSpPr>
              <a:spLocks noChangeShapeType="1"/>
            </p:cNvSpPr>
            <p:nvPr/>
          </p:nvSpPr>
          <p:spPr bwMode="auto">
            <a:xfrm>
              <a:off x="768" y="2208"/>
              <a:ext cx="105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3302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115616" y="2636912"/>
            <a:ext cx="7467600" cy="18319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楷体_GB2312"/>
              </a:rPr>
              <a:t>连加 连减</a:t>
            </a:r>
          </a:p>
        </p:txBody>
      </p:sp>
      <p:pic>
        <p:nvPicPr>
          <p:cNvPr id="5125" name="Picture 5" descr="2036421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64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9" name="Picture 21" descr="094212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572000"/>
            <a:ext cx="160020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31" name="Picture 63" descr="zhezhichu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809625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32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65125" y="4032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8220" name="Rectangle 28"/>
          <p:cNvSpPr>
            <a:spLocks noChangeArrowheads="1"/>
          </p:cNvSpPr>
          <p:nvPr/>
        </p:nvSpPr>
        <p:spPr bwMode="auto">
          <a:xfrm>
            <a:off x="1752600" y="2286000"/>
            <a:ext cx="495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3300"/>
                </a:solidFill>
              </a:rPr>
              <a:t>三人一共折了多少只？</a:t>
            </a:r>
          </a:p>
        </p:txBody>
      </p:sp>
      <p:sp>
        <p:nvSpPr>
          <p:cNvPr id="8221" name="Rectangle 29"/>
          <p:cNvSpPr>
            <a:spLocks noChangeArrowheads="1"/>
          </p:cNvSpPr>
          <p:nvPr/>
        </p:nvSpPr>
        <p:spPr bwMode="auto">
          <a:xfrm>
            <a:off x="1066800" y="3429000"/>
            <a:ext cx="3429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600"/>
              <a:t>19</a:t>
            </a:r>
            <a:r>
              <a:rPr lang="zh-CN" altLang="en-US" sz="3600"/>
              <a:t>＋</a:t>
            </a:r>
            <a:r>
              <a:rPr lang="en-US" altLang="zh-CN" sz="3600"/>
              <a:t>27</a:t>
            </a:r>
            <a:r>
              <a:rPr lang="zh-CN" altLang="en-US" sz="3600"/>
              <a:t>＋</a:t>
            </a:r>
            <a:r>
              <a:rPr lang="en-US" altLang="zh-CN" sz="3600"/>
              <a:t>26</a:t>
            </a:r>
            <a:r>
              <a:rPr lang="zh-CN" altLang="en-US" sz="3600"/>
              <a:t>＝</a:t>
            </a:r>
          </a:p>
        </p:txBody>
      </p:sp>
      <p:grpSp>
        <p:nvGrpSpPr>
          <p:cNvPr id="8225" name="Group 33"/>
          <p:cNvGrpSpPr>
            <a:grpSpLocks/>
          </p:cNvGrpSpPr>
          <p:nvPr/>
        </p:nvGrpSpPr>
        <p:grpSpPr bwMode="auto">
          <a:xfrm>
            <a:off x="914400" y="4191000"/>
            <a:ext cx="1447800" cy="1143000"/>
            <a:chOff x="1200" y="2640"/>
            <a:chExt cx="912" cy="720"/>
          </a:xfrm>
        </p:grpSpPr>
        <p:sp>
          <p:nvSpPr>
            <p:cNvPr id="8222" name="Rectangle 30"/>
            <p:cNvSpPr>
              <a:spLocks noChangeArrowheads="1"/>
            </p:cNvSpPr>
            <p:nvPr/>
          </p:nvSpPr>
          <p:spPr bwMode="auto">
            <a:xfrm>
              <a:off x="1248" y="2640"/>
              <a:ext cx="768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        </a:t>
              </a:r>
              <a:r>
                <a:rPr lang="en-US" altLang="zh-CN" sz="4000"/>
                <a:t>1 9</a:t>
              </a:r>
            </a:p>
            <a:p>
              <a:pPr algn="ctr"/>
              <a:r>
                <a:rPr lang="zh-CN" altLang="en-US" sz="4000"/>
                <a:t>＋</a:t>
              </a:r>
              <a:r>
                <a:rPr lang="en-US" altLang="zh-CN" sz="4000"/>
                <a:t>2 7</a:t>
              </a:r>
            </a:p>
          </p:txBody>
        </p:sp>
        <p:sp>
          <p:nvSpPr>
            <p:cNvPr id="8223" name="Line 31"/>
            <p:cNvSpPr>
              <a:spLocks noChangeShapeType="1"/>
            </p:cNvSpPr>
            <p:nvPr/>
          </p:nvSpPr>
          <p:spPr bwMode="auto">
            <a:xfrm>
              <a:off x="1200" y="3360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24" name="Rectangle 32"/>
          <p:cNvSpPr>
            <a:spLocks noChangeArrowheads="1"/>
          </p:cNvSpPr>
          <p:nvPr/>
        </p:nvSpPr>
        <p:spPr bwMode="auto">
          <a:xfrm>
            <a:off x="1905000" y="53340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6</a:t>
            </a:r>
          </a:p>
        </p:txBody>
      </p:sp>
      <p:sp>
        <p:nvSpPr>
          <p:cNvPr id="8226" name="Rectangle 34"/>
          <p:cNvSpPr>
            <a:spLocks noChangeArrowheads="1"/>
          </p:cNvSpPr>
          <p:nvPr/>
        </p:nvSpPr>
        <p:spPr bwMode="auto">
          <a:xfrm>
            <a:off x="3352800" y="4191000"/>
            <a:ext cx="1219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   </a:t>
            </a:r>
            <a:r>
              <a:rPr lang="en-US" altLang="zh-CN" sz="4000">
                <a:solidFill>
                  <a:srgbClr val="FF3300"/>
                </a:solidFill>
              </a:rPr>
              <a:t>4 6</a:t>
            </a:r>
          </a:p>
        </p:txBody>
      </p:sp>
      <p:grpSp>
        <p:nvGrpSpPr>
          <p:cNvPr id="8241" name="Group 49"/>
          <p:cNvGrpSpPr>
            <a:grpSpLocks/>
          </p:cNvGrpSpPr>
          <p:nvPr/>
        </p:nvGrpSpPr>
        <p:grpSpPr bwMode="auto">
          <a:xfrm>
            <a:off x="3124200" y="4724400"/>
            <a:ext cx="1447800" cy="609600"/>
            <a:chOff x="1968" y="2976"/>
            <a:chExt cx="912" cy="384"/>
          </a:xfrm>
        </p:grpSpPr>
        <p:sp>
          <p:nvSpPr>
            <p:cNvPr id="8227" name="Line 35"/>
            <p:cNvSpPr>
              <a:spLocks noChangeShapeType="1"/>
            </p:cNvSpPr>
            <p:nvPr/>
          </p:nvSpPr>
          <p:spPr bwMode="auto">
            <a:xfrm>
              <a:off x="1968" y="3360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9" name="Rectangle 37"/>
            <p:cNvSpPr>
              <a:spLocks noChangeArrowheads="1"/>
            </p:cNvSpPr>
            <p:nvPr/>
          </p:nvSpPr>
          <p:spPr bwMode="auto">
            <a:xfrm>
              <a:off x="1968" y="2976"/>
              <a:ext cx="768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   </a:t>
              </a:r>
              <a:r>
                <a:rPr lang="zh-CN" altLang="en-US" sz="4000"/>
                <a:t>＋</a:t>
              </a:r>
              <a:r>
                <a:rPr lang="en-US" altLang="zh-CN" sz="4000"/>
                <a:t>2 6</a:t>
              </a:r>
            </a:p>
          </p:txBody>
        </p:sp>
      </p:grpSp>
      <p:sp>
        <p:nvSpPr>
          <p:cNvPr id="8230" name="Rectangle 38"/>
          <p:cNvSpPr>
            <a:spLocks noChangeArrowheads="1"/>
          </p:cNvSpPr>
          <p:nvPr/>
        </p:nvSpPr>
        <p:spPr bwMode="auto">
          <a:xfrm>
            <a:off x="3581400" y="5334000"/>
            <a:ext cx="1066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7 2</a:t>
            </a:r>
          </a:p>
        </p:txBody>
      </p:sp>
      <p:sp>
        <p:nvSpPr>
          <p:cNvPr id="8231" name="Rectangle 39"/>
          <p:cNvSpPr>
            <a:spLocks noChangeArrowheads="1"/>
          </p:cNvSpPr>
          <p:nvPr/>
        </p:nvSpPr>
        <p:spPr bwMode="auto">
          <a:xfrm>
            <a:off x="4343400" y="3505200"/>
            <a:ext cx="1981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600"/>
              <a:t>72</a:t>
            </a:r>
            <a:r>
              <a:rPr lang="zh-CN" altLang="en-US" sz="3600"/>
              <a:t>（只）</a:t>
            </a:r>
          </a:p>
        </p:txBody>
      </p:sp>
      <p:sp>
        <p:nvSpPr>
          <p:cNvPr id="8232" name="Rectangle 40"/>
          <p:cNvSpPr>
            <a:spLocks noChangeArrowheads="1"/>
          </p:cNvSpPr>
          <p:nvPr/>
        </p:nvSpPr>
        <p:spPr bwMode="auto">
          <a:xfrm>
            <a:off x="5334000" y="4267200"/>
            <a:ext cx="990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00FF"/>
                </a:solidFill>
              </a:rPr>
              <a:t>简便</a:t>
            </a:r>
          </a:p>
          <a:p>
            <a:pPr algn="ctr"/>
            <a:r>
              <a:rPr lang="zh-CN" altLang="en-US" sz="2800" b="1">
                <a:solidFill>
                  <a:srgbClr val="FF00FF"/>
                </a:solidFill>
              </a:rPr>
              <a:t>    写法：</a:t>
            </a:r>
          </a:p>
        </p:txBody>
      </p:sp>
      <p:grpSp>
        <p:nvGrpSpPr>
          <p:cNvPr id="8233" name="Group 41"/>
          <p:cNvGrpSpPr>
            <a:grpSpLocks/>
          </p:cNvGrpSpPr>
          <p:nvPr/>
        </p:nvGrpSpPr>
        <p:grpSpPr bwMode="auto">
          <a:xfrm>
            <a:off x="6858000" y="3733800"/>
            <a:ext cx="1447800" cy="1143000"/>
            <a:chOff x="1200" y="2640"/>
            <a:chExt cx="912" cy="720"/>
          </a:xfrm>
        </p:grpSpPr>
        <p:sp>
          <p:nvSpPr>
            <p:cNvPr id="8234" name="Rectangle 42"/>
            <p:cNvSpPr>
              <a:spLocks noChangeArrowheads="1"/>
            </p:cNvSpPr>
            <p:nvPr/>
          </p:nvSpPr>
          <p:spPr bwMode="auto">
            <a:xfrm>
              <a:off x="1248" y="2640"/>
              <a:ext cx="768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        </a:t>
              </a:r>
              <a:r>
                <a:rPr lang="en-US" altLang="zh-CN" sz="4000"/>
                <a:t>1 9</a:t>
              </a:r>
            </a:p>
            <a:p>
              <a:pPr algn="ctr"/>
              <a:r>
                <a:rPr lang="zh-CN" altLang="en-US" sz="4000"/>
                <a:t>＋</a:t>
              </a:r>
              <a:r>
                <a:rPr lang="en-US" altLang="zh-CN" sz="4000"/>
                <a:t>2 7</a:t>
              </a:r>
            </a:p>
          </p:txBody>
        </p:sp>
        <p:sp>
          <p:nvSpPr>
            <p:cNvPr id="8235" name="Line 43"/>
            <p:cNvSpPr>
              <a:spLocks noChangeShapeType="1"/>
            </p:cNvSpPr>
            <p:nvPr/>
          </p:nvSpPr>
          <p:spPr bwMode="auto">
            <a:xfrm>
              <a:off x="1200" y="3360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36" name="Rectangle 44"/>
          <p:cNvSpPr>
            <a:spLocks noChangeArrowheads="1"/>
          </p:cNvSpPr>
          <p:nvPr/>
        </p:nvSpPr>
        <p:spPr bwMode="auto">
          <a:xfrm>
            <a:off x="7086600" y="4876800"/>
            <a:ext cx="1219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   </a:t>
            </a:r>
            <a:r>
              <a:rPr lang="en-US" altLang="zh-CN" sz="4000">
                <a:solidFill>
                  <a:srgbClr val="FF3300"/>
                </a:solidFill>
              </a:rPr>
              <a:t>4 6</a:t>
            </a:r>
          </a:p>
        </p:txBody>
      </p:sp>
      <p:grpSp>
        <p:nvGrpSpPr>
          <p:cNvPr id="8242" name="Group 50"/>
          <p:cNvGrpSpPr>
            <a:grpSpLocks/>
          </p:cNvGrpSpPr>
          <p:nvPr/>
        </p:nvGrpSpPr>
        <p:grpSpPr bwMode="auto">
          <a:xfrm>
            <a:off x="6858000" y="5334000"/>
            <a:ext cx="1447800" cy="533400"/>
            <a:chOff x="4320" y="3360"/>
            <a:chExt cx="912" cy="336"/>
          </a:xfrm>
        </p:grpSpPr>
        <p:sp>
          <p:nvSpPr>
            <p:cNvPr id="8238" name="Line 46"/>
            <p:cNvSpPr>
              <a:spLocks noChangeShapeType="1"/>
            </p:cNvSpPr>
            <p:nvPr/>
          </p:nvSpPr>
          <p:spPr bwMode="auto">
            <a:xfrm>
              <a:off x="4320" y="3696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9" name="Rectangle 47"/>
            <p:cNvSpPr>
              <a:spLocks noChangeArrowheads="1"/>
            </p:cNvSpPr>
            <p:nvPr/>
          </p:nvSpPr>
          <p:spPr bwMode="auto">
            <a:xfrm>
              <a:off x="4320" y="3360"/>
              <a:ext cx="768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   </a:t>
              </a:r>
              <a:r>
                <a:rPr lang="zh-CN" altLang="en-US" sz="4000"/>
                <a:t>＋</a:t>
              </a:r>
              <a:r>
                <a:rPr lang="en-US" altLang="zh-CN" sz="4000"/>
                <a:t>2 7</a:t>
              </a:r>
            </a:p>
          </p:txBody>
        </p:sp>
      </p:grpSp>
      <p:sp>
        <p:nvSpPr>
          <p:cNvPr id="8240" name="Rectangle 48"/>
          <p:cNvSpPr>
            <a:spLocks noChangeArrowheads="1"/>
          </p:cNvSpPr>
          <p:nvPr/>
        </p:nvSpPr>
        <p:spPr bwMode="auto">
          <a:xfrm>
            <a:off x="7315200" y="5867400"/>
            <a:ext cx="1066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7 2</a:t>
            </a:r>
          </a:p>
        </p:txBody>
      </p:sp>
      <p:sp>
        <p:nvSpPr>
          <p:cNvPr id="8243" name="Rectangle 51"/>
          <p:cNvSpPr>
            <a:spLocks noChangeArrowheads="1"/>
          </p:cNvSpPr>
          <p:nvPr/>
        </p:nvSpPr>
        <p:spPr bwMode="auto">
          <a:xfrm>
            <a:off x="1676400" y="5029200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1</a:t>
            </a:r>
          </a:p>
        </p:txBody>
      </p:sp>
      <p:sp>
        <p:nvSpPr>
          <p:cNvPr id="8244" name="Rectangle 52"/>
          <p:cNvSpPr>
            <a:spLocks noChangeArrowheads="1"/>
          </p:cNvSpPr>
          <p:nvPr/>
        </p:nvSpPr>
        <p:spPr bwMode="auto">
          <a:xfrm>
            <a:off x="7620000" y="4572000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1</a:t>
            </a:r>
          </a:p>
        </p:txBody>
      </p:sp>
      <p:sp>
        <p:nvSpPr>
          <p:cNvPr id="8245" name="Rectangle 53"/>
          <p:cNvSpPr>
            <a:spLocks noChangeArrowheads="1"/>
          </p:cNvSpPr>
          <p:nvPr/>
        </p:nvSpPr>
        <p:spPr bwMode="auto">
          <a:xfrm>
            <a:off x="1447800" y="53340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4</a:t>
            </a:r>
          </a:p>
        </p:txBody>
      </p:sp>
      <p:pic>
        <p:nvPicPr>
          <p:cNvPr id="8261" name="Picture 69" descr="zhezhichu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0"/>
            <a:ext cx="44958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62" name="Rectangle 70"/>
          <p:cNvSpPr>
            <a:spLocks noChangeArrowheads="1"/>
          </p:cNvSpPr>
          <p:nvPr/>
        </p:nvSpPr>
        <p:spPr bwMode="auto">
          <a:xfrm>
            <a:off x="3886200" y="4953000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5885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8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9" dur="1000"/>
                                        <p:tgtEl>
                                          <p:spTgt spid="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8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8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8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0" grpId="0"/>
      <p:bldP spid="8221" grpId="0"/>
      <p:bldP spid="8224" grpId="0"/>
      <p:bldP spid="8226" grpId="0"/>
      <p:bldP spid="8230" grpId="0"/>
      <p:bldP spid="8231" grpId="0"/>
      <p:bldP spid="8232" grpId="0"/>
      <p:bldP spid="8236" grpId="0"/>
      <p:bldP spid="8240" grpId="0"/>
      <p:bldP spid="8243" grpId="0"/>
      <p:bldP spid="8244" grpId="0"/>
      <p:bldP spid="8245" grpId="0"/>
      <p:bldP spid="82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1981200" y="1981200"/>
            <a:ext cx="1676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solidFill>
                  <a:srgbClr val="FF3300"/>
                </a:solidFill>
              </a:rPr>
              <a:t>你来试一试吧：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1676400" y="3276600"/>
            <a:ext cx="4343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5400"/>
              <a:t>46+25+17=</a:t>
            </a:r>
          </a:p>
        </p:txBody>
      </p:sp>
    </p:spTree>
    <p:extLst>
      <p:ext uri="{BB962C8B-B14F-4D97-AF65-F5344CB8AC3E}">
        <p14:creationId xmlns:p14="http://schemas.microsoft.com/office/powerpoint/2010/main" val="207269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lmbk-0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219200" y="990600"/>
            <a:ext cx="3429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rgbClr val="FF3300"/>
                </a:solidFill>
              </a:rPr>
              <a:t>有</a:t>
            </a:r>
            <a:r>
              <a:rPr lang="en-US" altLang="zh-CN" sz="3600">
                <a:solidFill>
                  <a:srgbClr val="FF3300"/>
                </a:solidFill>
              </a:rPr>
              <a:t>90</a:t>
            </a:r>
            <a:r>
              <a:rPr lang="zh-CN" altLang="en-US" sz="3600">
                <a:solidFill>
                  <a:srgbClr val="FF3300"/>
                </a:solidFill>
              </a:rPr>
              <a:t>个西瓜。</a:t>
            </a: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981200"/>
            <a:ext cx="2819400" cy="193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981200"/>
            <a:ext cx="2590800" cy="15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038600"/>
            <a:ext cx="556260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3" name="AutoShape 9"/>
          <p:cNvSpPr>
            <a:spLocks noChangeArrowheads="1"/>
          </p:cNvSpPr>
          <p:nvPr/>
        </p:nvSpPr>
        <p:spPr bwMode="auto">
          <a:xfrm>
            <a:off x="2438400" y="1676400"/>
            <a:ext cx="1219200" cy="762000"/>
          </a:xfrm>
          <a:prstGeom prst="wedgeRoundRectCallout">
            <a:avLst>
              <a:gd name="adj1" fmla="val -80079"/>
              <a:gd name="adj2" fmla="val -562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2400"/>
              <a:t>我运走了</a:t>
            </a:r>
            <a:r>
              <a:rPr lang="en-US" altLang="zh-CN" sz="2400"/>
              <a:t>25</a:t>
            </a:r>
            <a:r>
              <a:rPr lang="zh-CN" altLang="en-US" sz="2400"/>
              <a:t>个</a:t>
            </a:r>
            <a:r>
              <a:rPr lang="zh-CN" altLang="en-US"/>
              <a:t>。</a:t>
            </a:r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>
            <a:off x="5410200" y="1066800"/>
            <a:ext cx="2057400" cy="914400"/>
          </a:xfrm>
          <a:prstGeom prst="cloudCallout">
            <a:avLst>
              <a:gd name="adj1" fmla="val -10569"/>
              <a:gd name="adj2" fmla="val 8732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2400"/>
              <a:t>我运走了</a:t>
            </a:r>
            <a:r>
              <a:rPr lang="en-US" altLang="zh-CN" sz="2400"/>
              <a:t>28</a:t>
            </a:r>
            <a:r>
              <a:rPr lang="zh-CN" altLang="en-US" sz="2400"/>
              <a:t>个。</a:t>
            </a:r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1752600" y="3581400"/>
            <a:ext cx="1905000" cy="990600"/>
          </a:xfrm>
          <a:prstGeom prst="wedgeEllipseCallout">
            <a:avLst>
              <a:gd name="adj1" fmla="val 55000"/>
              <a:gd name="adj2" fmla="val 4807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2400"/>
              <a:t>还剩多少个？</a:t>
            </a:r>
          </a:p>
        </p:txBody>
      </p:sp>
    </p:spTree>
    <p:extLst>
      <p:ext uri="{BB962C8B-B14F-4D97-AF65-F5344CB8AC3E}">
        <p14:creationId xmlns:p14="http://schemas.microsoft.com/office/powerpoint/2010/main" val="420397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3" grpId="0" animBg="1"/>
      <p:bldP spid="16394" grpId="0" animBg="1"/>
      <p:bldP spid="1639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762000" y="914400"/>
            <a:ext cx="4343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400"/>
              <a:t>90</a:t>
            </a:r>
            <a:r>
              <a:rPr lang="zh-CN" altLang="en-US" sz="4400"/>
              <a:t>－</a:t>
            </a:r>
            <a:r>
              <a:rPr lang="en-US" altLang="zh-CN" sz="4400"/>
              <a:t>25</a:t>
            </a:r>
            <a:r>
              <a:rPr lang="zh-CN" altLang="en-US" sz="4400"/>
              <a:t>－</a:t>
            </a:r>
            <a:r>
              <a:rPr lang="en-US" altLang="zh-CN" sz="4400"/>
              <a:t>28</a:t>
            </a:r>
            <a:r>
              <a:rPr lang="zh-CN" altLang="en-US" sz="4400"/>
              <a:t>＝</a:t>
            </a:r>
          </a:p>
        </p:txBody>
      </p:sp>
      <p:sp>
        <p:nvSpPr>
          <p:cNvPr id="6168" name="Rectangle 24"/>
          <p:cNvSpPr>
            <a:spLocks noChangeArrowheads="1"/>
          </p:cNvSpPr>
          <p:nvPr/>
        </p:nvSpPr>
        <p:spPr bwMode="auto">
          <a:xfrm>
            <a:off x="4800600" y="1066800"/>
            <a:ext cx="2057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400"/>
              <a:t>37</a:t>
            </a:r>
            <a:r>
              <a:rPr lang="zh-CN" altLang="en-US" sz="4400"/>
              <a:t>（个）</a:t>
            </a:r>
          </a:p>
        </p:txBody>
      </p:sp>
      <p:sp>
        <p:nvSpPr>
          <p:cNvPr id="6173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848600" y="6172200"/>
            <a:ext cx="533400" cy="685800"/>
          </a:xfrm>
          <a:prstGeom prst="star5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82" name="Group 38"/>
          <p:cNvGrpSpPr>
            <a:grpSpLocks/>
          </p:cNvGrpSpPr>
          <p:nvPr/>
        </p:nvGrpSpPr>
        <p:grpSpPr bwMode="auto">
          <a:xfrm>
            <a:off x="457200" y="4191000"/>
            <a:ext cx="1447800" cy="1143000"/>
            <a:chOff x="1200" y="2640"/>
            <a:chExt cx="912" cy="720"/>
          </a:xfrm>
        </p:grpSpPr>
        <p:sp>
          <p:nvSpPr>
            <p:cNvPr id="6183" name="Rectangle 39"/>
            <p:cNvSpPr>
              <a:spLocks noChangeArrowheads="1"/>
            </p:cNvSpPr>
            <p:nvPr/>
          </p:nvSpPr>
          <p:spPr bwMode="auto">
            <a:xfrm>
              <a:off x="1248" y="2640"/>
              <a:ext cx="768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        </a:t>
              </a:r>
              <a:r>
                <a:rPr lang="en-US" altLang="zh-CN" sz="4000"/>
                <a:t>9 0</a:t>
              </a:r>
            </a:p>
            <a:p>
              <a:pPr algn="ctr"/>
              <a:r>
                <a:rPr lang="zh-CN" altLang="en-US" sz="4400"/>
                <a:t>－</a:t>
              </a:r>
              <a:r>
                <a:rPr lang="en-US" altLang="zh-CN" sz="4000"/>
                <a:t>2 5</a:t>
              </a:r>
            </a:p>
          </p:txBody>
        </p:sp>
        <p:sp>
          <p:nvSpPr>
            <p:cNvPr id="6184" name="Line 40"/>
            <p:cNvSpPr>
              <a:spLocks noChangeShapeType="1"/>
            </p:cNvSpPr>
            <p:nvPr/>
          </p:nvSpPr>
          <p:spPr bwMode="auto">
            <a:xfrm>
              <a:off x="1200" y="3360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85" name="Rectangle 41"/>
          <p:cNvSpPr>
            <a:spLocks noChangeArrowheads="1"/>
          </p:cNvSpPr>
          <p:nvPr/>
        </p:nvSpPr>
        <p:spPr bwMode="auto">
          <a:xfrm>
            <a:off x="1447800" y="53340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5</a:t>
            </a:r>
          </a:p>
        </p:txBody>
      </p:sp>
      <p:sp>
        <p:nvSpPr>
          <p:cNvPr id="6192" name="Rectangle 48"/>
          <p:cNvSpPr>
            <a:spLocks noChangeArrowheads="1"/>
          </p:cNvSpPr>
          <p:nvPr/>
        </p:nvSpPr>
        <p:spPr bwMode="auto">
          <a:xfrm>
            <a:off x="3733800" y="4267200"/>
            <a:ext cx="990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00FF"/>
                </a:solidFill>
              </a:rPr>
              <a:t>简便</a:t>
            </a:r>
          </a:p>
          <a:p>
            <a:pPr algn="ctr"/>
            <a:r>
              <a:rPr lang="zh-CN" altLang="en-US" sz="2800" b="1">
                <a:solidFill>
                  <a:srgbClr val="FF00FF"/>
                </a:solidFill>
              </a:rPr>
              <a:t>    写法：</a:t>
            </a:r>
          </a:p>
        </p:txBody>
      </p:sp>
      <p:sp>
        <p:nvSpPr>
          <p:cNvPr id="6200" name="Rectangle 56"/>
          <p:cNvSpPr>
            <a:spLocks noChangeArrowheads="1"/>
          </p:cNvSpPr>
          <p:nvPr/>
        </p:nvSpPr>
        <p:spPr bwMode="auto">
          <a:xfrm>
            <a:off x="990600" y="53340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6</a:t>
            </a:r>
          </a:p>
        </p:txBody>
      </p:sp>
      <p:sp>
        <p:nvSpPr>
          <p:cNvPr id="6201" name="Rectangle 57"/>
          <p:cNvSpPr>
            <a:spLocks noChangeArrowheads="1"/>
          </p:cNvSpPr>
          <p:nvPr/>
        </p:nvSpPr>
        <p:spPr bwMode="auto">
          <a:xfrm>
            <a:off x="2438400" y="4191000"/>
            <a:ext cx="1219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   </a:t>
            </a:r>
            <a:r>
              <a:rPr lang="en-US" altLang="zh-CN" sz="4000">
                <a:solidFill>
                  <a:srgbClr val="FF3300"/>
                </a:solidFill>
              </a:rPr>
              <a:t>6 5</a:t>
            </a:r>
          </a:p>
        </p:txBody>
      </p:sp>
      <p:grpSp>
        <p:nvGrpSpPr>
          <p:cNvPr id="6202" name="Group 58"/>
          <p:cNvGrpSpPr>
            <a:grpSpLocks/>
          </p:cNvGrpSpPr>
          <p:nvPr/>
        </p:nvGrpSpPr>
        <p:grpSpPr bwMode="auto">
          <a:xfrm>
            <a:off x="2209800" y="4724400"/>
            <a:ext cx="1447800" cy="609600"/>
            <a:chOff x="1968" y="2976"/>
            <a:chExt cx="912" cy="384"/>
          </a:xfrm>
        </p:grpSpPr>
        <p:sp>
          <p:nvSpPr>
            <p:cNvPr id="6203" name="Line 59"/>
            <p:cNvSpPr>
              <a:spLocks noChangeShapeType="1"/>
            </p:cNvSpPr>
            <p:nvPr/>
          </p:nvSpPr>
          <p:spPr bwMode="auto">
            <a:xfrm>
              <a:off x="1968" y="3360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4" name="Rectangle 60"/>
            <p:cNvSpPr>
              <a:spLocks noChangeArrowheads="1"/>
            </p:cNvSpPr>
            <p:nvPr/>
          </p:nvSpPr>
          <p:spPr bwMode="auto">
            <a:xfrm>
              <a:off x="1968" y="2976"/>
              <a:ext cx="768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4400"/>
                <a:t>－</a:t>
              </a:r>
              <a:r>
                <a:rPr lang="zh-CN" altLang="en-US" sz="4000"/>
                <a:t> </a:t>
              </a:r>
              <a:r>
                <a:rPr lang="en-US" altLang="zh-CN" sz="4000"/>
                <a:t>2 8</a:t>
              </a:r>
            </a:p>
          </p:txBody>
        </p:sp>
      </p:grpSp>
      <p:sp>
        <p:nvSpPr>
          <p:cNvPr id="6205" name="Rectangle 61"/>
          <p:cNvSpPr>
            <a:spLocks noChangeArrowheads="1"/>
          </p:cNvSpPr>
          <p:nvPr/>
        </p:nvSpPr>
        <p:spPr bwMode="auto">
          <a:xfrm>
            <a:off x="2667000" y="5334000"/>
            <a:ext cx="1066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3 7</a:t>
            </a:r>
          </a:p>
        </p:txBody>
      </p:sp>
      <p:grpSp>
        <p:nvGrpSpPr>
          <p:cNvPr id="6230" name="Group 86"/>
          <p:cNvGrpSpPr>
            <a:grpSpLocks/>
          </p:cNvGrpSpPr>
          <p:nvPr/>
        </p:nvGrpSpPr>
        <p:grpSpPr bwMode="auto">
          <a:xfrm>
            <a:off x="4876800" y="3352800"/>
            <a:ext cx="1447800" cy="1143000"/>
            <a:chOff x="1200" y="2640"/>
            <a:chExt cx="912" cy="720"/>
          </a:xfrm>
        </p:grpSpPr>
        <p:sp>
          <p:nvSpPr>
            <p:cNvPr id="6231" name="Rectangle 87"/>
            <p:cNvSpPr>
              <a:spLocks noChangeArrowheads="1"/>
            </p:cNvSpPr>
            <p:nvPr/>
          </p:nvSpPr>
          <p:spPr bwMode="auto">
            <a:xfrm>
              <a:off x="1248" y="2640"/>
              <a:ext cx="768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        </a:t>
              </a:r>
              <a:r>
                <a:rPr lang="en-US" altLang="zh-CN" sz="4000"/>
                <a:t>9 0</a:t>
              </a:r>
            </a:p>
            <a:p>
              <a:pPr algn="ctr"/>
              <a:r>
                <a:rPr lang="zh-CN" altLang="en-US" sz="4000"/>
                <a:t>－ </a:t>
              </a:r>
              <a:r>
                <a:rPr lang="en-US" altLang="zh-CN" sz="4000"/>
                <a:t>2 5</a:t>
              </a:r>
            </a:p>
          </p:txBody>
        </p:sp>
        <p:sp>
          <p:nvSpPr>
            <p:cNvPr id="6232" name="Line 88"/>
            <p:cNvSpPr>
              <a:spLocks noChangeShapeType="1"/>
            </p:cNvSpPr>
            <p:nvPr/>
          </p:nvSpPr>
          <p:spPr bwMode="auto">
            <a:xfrm>
              <a:off x="1200" y="3360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33" name="Rectangle 89"/>
          <p:cNvSpPr>
            <a:spLocks noChangeArrowheads="1"/>
          </p:cNvSpPr>
          <p:nvPr/>
        </p:nvSpPr>
        <p:spPr bwMode="auto">
          <a:xfrm>
            <a:off x="5105400" y="4495800"/>
            <a:ext cx="1219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/>
              <a:t>   </a:t>
            </a:r>
            <a:r>
              <a:rPr lang="en-US" altLang="zh-CN" sz="4000">
                <a:solidFill>
                  <a:srgbClr val="FF3300"/>
                </a:solidFill>
              </a:rPr>
              <a:t>6 5</a:t>
            </a:r>
          </a:p>
        </p:txBody>
      </p:sp>
      <p:grpSp>
        <p:nvGrpSpPr>
          <p:cNvPr id="6234" name="Group 90"/>
          <p:cNvGrpSpPr>
            <a:grpSpLocks/>
          </p:cNvGrpSpPr>
          <p:nvPr/>
        </p:nvGrpSpPr>
        <p:grpSpPr bwMode="auto">
          <a:xfrm>
            <a:off x="4876800" y="4953000"/>
            <a:ext cx="1447800" cy="533400"/>
            <a:chOff x="4320" y="3360"/>
            <a:chExt cx="912" cy="336"/>
          </a:xfrm>
        </p:grpSpPr>
        <p:sp>
          <p:nvSpPr>
            <p:cNvPr id="6235" name="Line 91"/>
            <p:cNvSpPr>
              <a:spLocks noChangeShapeType="1"/>
            </p:cNvSpPr>
            <p:nvPr/>
          </p:nvSpPr>
          <p:spPr bwMode="auto">
            <a:xfrm>
              <a:off x="4320" y="3696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6" name="Rectangle 92"/>
            <p:cNvSpPr>
              <a:spLocks noChangeArrowheads="1"/>
            </p:cNvSpPr>
            <p:nvPr/>
          </p:nvSpPr>
          <p:spPr bwMode="auto">
            <a:xfrm>
              <a:off x="4320" y="3360"/>
              <a:ext cx="768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/>
                <a:t> </a:t>
              </a:r>
              <a:r>
                <a:rPr lang="zh-CN" altLang="en-US" sz="4000"/>
                <a:t>－ </a:t>
              </a:r>
              <a:r>
                <a:rPr lang="en-US" altLang="zh-CN" sz="4000"/>
                <a:t>2 8</a:t>
              </a:r>
            </a:p>
          </p:txBody>
        </p:sp>
      </p:grpSp>
      <p:sp>
        <p:nvSpPr>
          <p:cNvPr id="6237" name="Rectangle 93"/>
          <p:cNvSpPr>
            <a:spLocks noChangeArrowheads="1"/>
          </p:cNvSpPr>
          <p:nvPr/>
        </p:nvSpPr>
        <p:spPr bwMode="auto">
          <a:xfrm>
            <a:off x="5334000" y="5486400"/>
            <a:ext cx="1066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4000"/>
              <a:t>3 7</a:t>
            </a:r>
          </a:p>
        </p:txBody>
      </p:sp>
    </p:spTree>
    <p:extLst>
      <p:ext uri="{BB962C8B-B14F-4D97-AF65-F5344CB8AC3E}">
        <p14:creationId xmlns:p14="http://schemas.microsoft.com/office/powerpoint/2010/main" val="2319511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2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6168" grpId="0"/>
      <p:bldP spid="6185" grpId="0"/>
      <p:bldP spid="6192" grpId="0"/>
      <p:bldP spid="6200" grpId="0"/>
      <p:bldP spid="6201" grpId="0"/>
      <p:bldP spid="6205" grpId="0"/>
      <p:bldP spid="6233" grpId="0"/>
      <p:bldP spid="62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371600" y="1219200"/>
            <a:ext cx="2438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000">
                <a:solidFill>
                  <a:srgbClr val="FF3300"/>
                </a:solidFill>
              </a:rPr>
              <a:t>做一做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143000" y="2133600"/>
            <a:ext cx="5181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6600"/>
              <a:t>32+32+32=</a:t>
            </a:r>
          </a:p>
          <a:p>
            <a:pPr algn="ctr"/>
            <a:r>
              <a:rPr lang="en-US" altLang="zh-CN" sz="6600"/>
              <a:t>85</a:t>
            </a:r>
            <a:r>
              <a:rPr lang="zh-CN" altLang="en-US" sz="6600"/>
              <a:t>－</a:t>
            </a:r>
            <a:r>
              <a:rPr lang="en-US" altLang="zh-CN" sz="6600"/>
              <a:t>29</a:t>
            </a:r>
            <a:r>
              <a:rPr lang="zh-CN" altLang="en-US" sz="6600"/>
              <a:t>－</a:t>
            </a:r>
            <a:r>
              <a:rPr lang="en-US" altLang="zh-CN" sz="6600"/>
              <a:t>38=</a:t>
            </a:r>
          </a:p>
        </p:txBody>
      </p:sp>
    </p:spTree>
    <p:extLst>
      <p:ext uri="{BB962C8B-B14F-4D97-AF65-F5344CB8AC3E}">
        <p14:creationId xmlns:p14="http://schemas.microsoft.com/office/powerpoint/2010/main" val="222936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1" name="Picture 11" descr="200773115182360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343400"/>
            <a:ext cx="14605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复件 200773115182386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04800"/>
            <a:ext cx="3886200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1371600" y="533400"/>
            <a:ext cx="52578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0066"/>
                </a:solidFill>
              </a:rPr>
              <a:t>今天你们学习了一个什么知识？</a:t>
            </a:r>
          </a:p>
        </p:txBody>
      </p:sp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1371600" y="1676400"/>
            <a:ext cx="53340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0066"/>
                </a:solidFill>
              </a:rPr>
              <a:t>计算的时候应该注意什么？</a:t>
            </a:r>
          </a:p>
        </p:txBody>
      </p:sp>
    </p:spTree>
    <p:extLst>
      <p:ext uri="{BB962C8B-B14F-4D97-AF65-F5344CB8AC3E}">
        <p14:creationId xmlns:p14="http://schemas.microsoft.com/office/powerpoint/2010/main" val="85341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right)">
                                      <p:cBhvr>
                                        <p:cTn id="13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right)">
                                      <p:cBhvr>
                                        <p:cTn id="25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5" grpId="0" animBg="1"/>
      <p:bldP spid="10255" grpId="1" animBg="1"/>
      <p:bldP spid="10256" grpId="0" animBg="1"/>
      <p:bldP spid="10256" grpId="1" animBg="1"/>
    </p:bldLst>
  </p:timing>
</p:sld>
</file>

<file path=ppt/theme/theme1.xml><?xml version="1.0" encoding="utf-8"?>
<a:theme xmlns:a="http://schemas.openxmlformats.org/drawingml/2006/main" name="气流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气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气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84</TotalTime>
  <Words>584</Words>
  <Application>Microsoft Office PowerPoint</Application>
  <PresentationFormat>全屏显示(4:3)</PresentationFormat>
  <Paragraphs>123</Paragraphs>
  <Slides>19</Slides>
  <Notes>0</Notes>
  <HiddenSlides>0</HiddenSlides>
  <MMClips>2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气流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10</cp:revision>
  <dcterms:created xsi:type="dcterms:W3CDTF">2015-07-06T02:05:59Z</dcterms:created>
  <dcterms:modified xsi:type="dcterms:W3CDTF">2015-07-06T05:16:23Z</dcterms:modified>
</cp:coreProperties>
</file>